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9" r:id="rId3"/>
    <p:sldId id="260" r:id="rId4"/>
    <p:sldId id="272" r:id="rId5"/>
    <p:sldId id="262" r:id="rId6"/>
    <p:sldId id="263" r:id="rId7"/>
    <p:sldId id="261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57" r:id="rId16"/>
    <p:sldId id="267" r:id="rId17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9557F6-9F8A-487B-8841-112F68D27506}" type="datetimeFigureOut">
              <a:rPr lang="da-DK" smtClean="0"/>
              <a:pPr/>
              <a:t>29-08-2012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46765E-F58B-4014-AEBB-4900623452C6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6A8E7-A278-4A79-9A1B-7846E6EF5154}" type="slidenum">
              <a:rPr lang="da-DK" smtClean="0"/>
              <a:pPr/>
              <a:t>3</a:t>
            </a:fld>
            <a:endParaRPr lang="da-DK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Find stof </a:t>
            </a:r>
            <a:r>
              <a:rPr lang="da-DK" smtClean="0"/>
              <a:t>til denne…</a:t>
            </a:r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51B61-BDB9-421E-8295-C07A3A354CBD}" type="slidenum">
              <a:rPr lang="da-DK" smtClean="0"/>
              <a:pPr/>
              <a:t>15</a:t>
            </a:fld>
            <a:endParaRPr lang="da-D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6765E-F58B-4014-AEBB-4900623452C6}" type="slidenum">
              <a:rPr lang="da-DK" smtClean="0"/>
              <a:pPr/>
              <a:t>4</a:t>
            </a:fld>
            <a:endParaRPr lang="da-DK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6A8E7-A278-4A79-9A1B-7846E6EF5154}" type="slidenum">
              <a:rPr lang="da-DK" smtClean="0"/>
              <a:pPr/>
              <a:t>5</a:t>
            </a:fld>
            <a:endParaRPr lang="da-DK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6A8E7-A278-4A79-9A1B-7846E6EF5154}" type="slidenum">
              <a:rPr lang="da-DK" smtClean="0"/>
              <a:pPr/>
              <a:t>6</a:t>
            </a:fld>
            <a:endParaRPr lang="da-DK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6765E-F58B-4014-AEBB-4900623452C6}" type="slidenum">
              <a:rPr lang="da-DK" smtClean="0"/>
              <a:pPr/>
              <a:t>7</a:t>
            </a:fld>
            <a:endParaRPr lang="da-DK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Levende billeder, </a:t>
            </a:r>
            <a:r>
              <a:rPr lang="da-DK" dirty="0" err="1" smtClean="0"/>
              <a:t>Mediapro-undersøgelsen</a:t>
            </a:r>
            <a:r>
              <a:rPr lang="da-DK" dirty="0" smtClean="0"/>
              <a:t> (2006)</a:t>
            </a:r>
          </a:p>
          <a:p>
            <a:endParaRPr lang="da-DK" dirty="0" smtClean="0"/>
          </a:p>
          <a:p>
            <a:endParaRPr lang="da-DK" dirty="0" smtClean="0"/>
          </a:p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6A8E7-A278-4A79-9A1B-7846E6EF5154}" type="slidenum">
              <a:rPr lang="da-DK" smtClean="0"/>
              <a:pPr/>
              <a:t>11</a:t>
            </a:fld>
            <a:endParaRPr lang="da-DK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6A8E7-A278-4A79-9A1B-7846E6EF5154}" type="slidenum">
              <a:rPr lang="da-DK" smtClean="0"/>
              <a:pPr/>
              <a:t>12</a:t>
            </a:fld>
            <a:endParaRPr lang="da-DK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6A8E7-A278-4A79-9A1B-7846E6EF5154}" type="slidenum">
              <a:rPr lang="da-DK" smtClean="0"/>
              <a:pPr/>
              <a:t>13</a:t>
            </a:fld>
            <a:endParaRPr lang="da-DK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6A8E7-A278-4A79-9A1B-7846E6EF5154}" type="slidenum">
              <a:rPr lang="da-DK" smtClean="0"/>
              <a:pPr/>
              <a:t>14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61E7F-0A77-4168-A41F-0F60FCB56F49}" type="datetimeFigureOut">
              <a:rPr lang="da-DK" smtClean="0"/>
              <a:pPr/>
              <a:t>29-08-2012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C1DB2-989F-4848-AE14-D78A397C6C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61E7F-0A77-4168-A41F-0F60FCB56F49}" type="datetimeFigureOut">
              <a:rPr lang="da-DK" smtClean="0"/>
              <a:pPr/>
              <a:t>29-08-2012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C1DB2-989F-4848-AE14-D78A397C6C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61E7F-0A77-4168-A41F-0F60FCB56F49}" type="datetimeFigureOut">
              <a:rPr lang="da-DK" smtClean="0"/>
              <a:pPr/>
              <a:t>29-08-2012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C1DB2-989F-4848-AE14-D78A397C6C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61E7F-0A77-4168-A41F-0F60FCB56F49}" type="datetimeFigureOut">
              <a:rPr lang="da-DK" smtClean="0"/>
              <a:pPr/>
              <a:t>29-08-2012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C1DB2-989F-4848-AE14-D78A397C6C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61E7F-0A77-4168-A41F-0F60FCB56F49}" type="datetimeFigureOut">
              <a:rPr lang="da-DK" smtClean="0"/>
              <a:pPr/>
              <a:t>29-08-2012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C1DB2-989F-4848-AE14-D78A397C6C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61E7F-0A77-4168-A41F-0F60FCB56F49}" type="datetimeFigureOut">
              <a:rPr lang="da-DK" smtClean="0"/>
              <a:pPr/>
              <a:t>29-08-2012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C1DB2-989F-4848-AE14-D78A397C6C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61E7F-0A77-4168-A41F-0F60FCB56F49}" type="datetimeFigureOut">
              <a:rPr lang="da-DK" smtClean="0"/>
              <a:pPr/>
              <a:t>29-08-2012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C1DB2-989F-4848-AE14-D78A397C6C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61E7F-0A77-4168-A41F-0F60FCB56F49}" type="datetimeFigureOut">
              <a:rPr lang="da-DK" smtClean="0"/>
              <a:pPr/>
              <a:t>29-08-2012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C1DB2-989F-4848-AE14-D78A397C6C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61E7F-0A77-4168-A41F-0F60FCB56F49}" type="datetimeFigureOut">
              <a:rPr lang="da-DK" smtClean="0"/>
              <a:pPr/>
              <a:t>29-08-2012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C1DB2-989F-4848-AE14-D78A397C6C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61E7F-0A77-4168-A41F-0F60FCB56F49}" type="datetimeFigureOut">
              <a:rPr lang="da-DK" smtClean="0"/>
              <a:pPr/>
              <a:t>29-08-2012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C1DB2-989F-4848-AE14-D78A397C6C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61E7F-0A77-4168-A41F-0F60FCB56F49}" type="datetimeFigureOut">
              <a:rPr lang="da-DK" smtClean="0"/>
              <a:pPr/>
              <a:t>29-08-2012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C1DB2-989F-4848-AE14-D78A397C6C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E61E7F-0A77-4168-A41F-0F60FCB56F49}" type="datetimeFigureOut">
              <a:rPr lang="da-DK" smtClean="0"/>
              <a:pPr/>
              <a:t>29-08-2012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C1DB2-989F-4848-AE14-D78A397C6C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youtube.com/watch?v=8Uee_mcxvrw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ersion2.dk/artikel/mac-brugere-er-vegetarer-og-pc-brugere-spiser-mcdonalds-pomfritter-29927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Formel og uformel læring</a:t>
            </a:r>
            <a:br>
              <a:rPr lang="da-DK" dirty="0" smtClean="0"/>
            </a:br>
            <a:r>
              <a:rPr lang="da-DK" sz="1700" i="1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eller Mediers betydning for identitetsdannelsen, som socialiseringsfaktor og for kulturel betydningsdannelse</a:t>
            </a:r>
            <a:r>
              <a:rPr lang="da-DK" sz="1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da-DK" sz="1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da-DK" sz="1700" i="1" dirty="0" smtClean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Pladsholder til tekst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da-DK" i="1" dirty="0" smtClean="0"/>
          </a:p>
          <a:p>
            <a:r>
              <a:rPr lang="da-DK" i="1" dirty="0" smtClean="0"/>
              <a:t>”Hvad skal man gøre? Hvordan skal man handle? Hvem skal man være? Det er de centrale spørgsmål for enhver, der lever i senmoderniteten – spørgsmål, som vi på et eller andet plan alle besvarer diskursivt eller gennem hverdagens sociale adfærd.”</a:t>
            </a:r>
          </a:p>
          <a:p>
            <a:r>
              <a:rPr lang="da-DK" dirty="0" smtClean="0"/>
              <a:t>(</a:t>
            </a:r>
            <a:r>
              <a:rPr lang="da-DK" dirty="0" err="1" smtClean="0"/>
              <a:t>Giddens</a:t>
            </a:r>
            <a:r>
              <a:rPr lang="da-DK" dirty="0" smtClean="0"/>
              <a:t>, 1996,)</a:t>
            </a:r>
          </a:p>
          <a:p>
            <a:endParaRPr lang="da-DK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i="1" dirty="0" smtClean="0"/>
              <a:t>Undervisningsmedier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I-Pads</a:t>
            </a:r>
            <a:r>
              <a:rPr lang="da-DK" dirty="0" smtClean="0"/>
              <a:t> (tablets) i undervisningen</a:t>
            </a:r>
          </a:p>
          <a:p>
            <a:r>
              <a:rPr lang="da-DK" dirty="0" smtClean="0"/>
              <a:t>Faglig (multimodal) </a:t>
            </a:r>
            <a:r>
              <a:rPr lang="da-DK" dirty="0"/>
              <a:t>læsning på </a:t>
            </a:r>
            <a:r>
              <a:rPr lang="da-DK" dirty="0" smtClean="0"/>
              <a:t>skærm</a:t>
            </a:r>
          </a:p>
          <a:p>
            <a:r>
              <a:rPr lang="da-DK" dirty="0" err="1" smtClean="0"/>
              <a:t>Kollaborative</a:t>
            </a:r>
            <a:r>
              <a:rPr lang="da-DK" dirty="0" smtClean="0"/>
              <a:t> processer og ressourcer</a:t>
            </a:r>
          </a:p>
          <a:p>
            <a:r>
              <a:rPr lang="da-DK" dirty="0" smtClean="0"/>
              <a:t>Problemstillinger omkring IAW</a:t>
            </a:r>
          </a:p>
          <a:p>
            <a:r>
              <a:rPr lang="da-DK" dirty="0" smtClean="0"/>
              <a:t>Hvordan opbygge læringsmiljøet </a:t>
            </a:r>
            <a:br>
              <a:rPr lang="da-DK" dirty="0" smtClean="0"/>
            </a:br>
            <a:r>
              <a:rPr lang="da-DK" dirty="0" smtClean="0"/>
              <a:t>så det favner </a:t>
            </a:r>
            <a:r>
              <a:rPr lang="da-DK" dirty="0" err="1" smtClean="0"/>
              <a:t>medialiseringen</a:t>
            </a:r>
            <a:r>
              <a:rPr lang="da-DK" dirty="0" smtClean="0"/>
              <a:t>?</a:t>
            </a:r>
          </a:p>
          <a:p>
            <a:r>
              <a:rPr lang="da-DK" dirty="0" err="1" smtClean="0"/>
              <a:t>E-learning</a:t>
            </a:r>
            <a:r>
              <a:rPr lang="da-DK" dirty="0" smtClean="0"/>
              <a:t/>
            </a:r>
            <a:br>
              <a:rPr lang="da-DK" dirty="0" smtClean="0"/>
            </a:br>
            <a:r>
              <a:rPr lang="da-DK" dirty="0" smtClean="0"/>
              <a:t>(</a:t>
            </a:r>
            <a:r>
              <a:rPr lang="da-DK" dirty="0" err="1" smtClean="0"/>
              <a:t>learning</a:t>
            </a:r>
            <a:r>
              <a:rPr lang="da-DK" dirty="0" smtClean="0"/>
              <a:t> </a:t>
            </a:r>
            <a:r>
              <a:rPr lang="da-DK" dirty="0" err="1" smtClean="0"/>
              <a:t>on</a:t>
            </a:r>
            <a:r>
              <a:rPr lang="da-DK" dirty="0" smtClean="0"/>
              <a:t> </a:t>
            </a:r>
            <a:r>
              <a:rPr lang="da-DK" dirty="0" err="1" smtClean="0"/>
              <a:t>demand</a:t>
            </a:r>
            <a:r>
              <a:rPr lang="da-DK" dirty="0" smtClean="0"/>
              <a:t>)</a:t>
            </a:r>
          </a:p>
          <a:p>
            <a:endParaRPr lang="da-DK" dirty="0" smtClean="0"/>
          </a:p>
          <a:p>
            <a:endParaRPr lang="da-DK" dirty="0"/>
          </a:p>
        </p:txBody>
      </p:sp>
      <p:sp>
        <p:nvSpPr>
          <p:cNvPr id="4" name="Eksplosion 1 3"/>
          <p:cNvSpPr/>
          <p:nvPr/>
        </p:nvSpPr>
        <p:spPr bwMode="auto">
          <a:xfrm rot="20559972">
            <a:off x="4448399" y="3840806"/>
            <a:ext cx="5132754" cy="2852936"/>
          </a:xfrm>
          <a:prstGeom prst="irregularSeal1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Læringsressourcer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Kompetente eller sårbare elever?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Kløft mellem brugen af medier i fritiden og i skolen</a:t>
            </a:r>
          </a:p>
          <a:p>
            <a:r>
              <a:rPr lang="da-DK" dirty="0" smtClean="0"/>
              <a:t>Kompetente mediebrugere</a:t>
            </a:r>
          </a:p>
          <a:p>
            <a:r>
              <a:rPr lang="da-DK" dirty="0" smtClean="0"/>
              <a:t>Mangler analytiske færdigheder, tolkningskompetencer og  evnen til at anlægge et kritisk perspektiv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Panik eller god </a:t>
            </a:r>
            <a:r>
              <a:rPr lang="da-DK" dirty="0" err="1" smtClean="0"/>
              <a:t>anderledeshed</a:t>
            </a:r>
            <a:r>
              <a:rPr lang="da-DK" dirty="0" smtClean="0"/>
              <a:t>?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da-DK" dirty="0" smtClean="0"/>
              <a:t>Forskellige perspektiver på børns mediebrug</a:t>
            </a:r>
          </a:p>
          <a:p>
            <a:pPr lvl="1"/>
            <a:r>
              <a:rPr lang="da-DK" dirty="0" smtClean="0"/>
              <a:t>Medier indgår i komplekse samspil med andre sociale, psykologiske og kulturelle faktorer</a:t>
            </a:r>
          </a:p>
          <a:p>
            <a:pPr lvl="1"/>
            <a:r>
              <a:rPr lang="da-DK" dirty="0" smtClean="0"/>
              <a:t>Fra mediepanik til receptionsforskning</a:t>
            </a:r>
          </a:p>
          <a:p>
            <a:r>
              <a:rPr lang="da-DK" dirty="0" smtClean="0"/>
              <a:t>Vanskeligt at tale om effekt og identitetsdannelse i relation til det enkelte medie/program</a:t>
            </a:r>
          </a:p>
          <a:p>
            <a:r>
              <a:rPr lang="da-DK" dirty="0" smtClean="0"/>
              <a:t>Mediebrugen indgår i hverdagslivet, i identitetsformationen, i den uformelle erfaringsdannelse og i den formelle læring</a:t>
            </a:r>
          </a:p>
          <a:p>
            <a:pPr lvl="1"/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Produsers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a-DK" dirty="0" smtClean="0"/>
              <a:t>Begrebet skal forstås i relation til både at producere indhold til medierne og i relation til at bruge medierne</a:t>
            </a:r>
          </a:p>
          <a:p>
            <a:r>
              <a:rPr lang="da-DK" dirty="0" err="1" smtClean="0"/>
              <a:t>Kollaborativ</a:t>
            </a:r>
            <a:r>
              <a:rPr lang="da-DK" dirty="0" smtClean="0"/>
              <a:t> og fortløbende konstruktion og forbedring af indhold</a:t>
            </a:r>
          </a:p>
          <a:p>
            <a:r>
              <a:rPr lang="da-DK" dirty="0" smtClean="0"/>
              <a:t>The right to </a:t>
            </a:r>
            <a:r>
              <a:rPr lang="da-DK" dirty="0" err="1" smtClean="0"/>
              <a:t>be</a:t>
            </a:r>
            <a:r>
              <a:rPr lang="da-DK" dirty="0" smtClean="0"/>
              <a:t> passive!</a:t>
            </a:r>
          </a:p>
          <a:p>
            <a:endParaRPr lang="da-DK" dirty="0" smtClean="0"/>
          </a:p>
          <a:p>
            <a:r>
              <a:rPr lang="da-DK" sz="2800" i="1" dirty="0" smtClean="0"/>
              <a:t>Axel Bruns (2008): Blogs, </a:t>
            </a:r>
            <a:r>
              <a:rPr lang="da-DK" sz="2800" i="1" dirty="0" err="1" smtClean="0"/>
              <a:t>Wikipedia</a:t>
            </a:r>
            <a:r>
              <a:rPr lang="da-DK" sz="2800" i="1" dirty="0" smtClean="0"/>
              <a:t>, </a:t>
            </a:r>
            <a:r>
              <a:rPr lang="da-DK" sz="2800" i="1" dirty="0" err="1" smtClean="0"/>
              <a:t>Second</a:t>
            </a:r>
            <a:r>
              <a:rPr lang="da-DK" sz="2800" i="1" dirty="0" smtClean="0"/>
              <a:t> </a:t>
            </a:r>
            <a:r>
              <a:rPr lang="da-DK" sz="2800" i="1" dirty="0" err="1" smtClean="0"/>
              <a:t>life</a:t>
            </a:r>
            <a:r>
              <a:rPr lang="da-DK" sz="2800" i="1" dirty="0" smtClean="0"/>
              <a:t> and </a:t>
            </a:r>
            <a:r>
              <a:rPr lang="da-DK" sz="2800" i="1" dirty="0" err="1" smtClean="0"/>
              <a:t>Beyond</a:t>
            </a:r>
            <a:endParaRPr lang="da-DK" sz="28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Dimensions of </a:t>
            </a:r>
            <a:r>
              <a:rPr lang="da-DK" dirty="0" err="1" smtClean="0"/>
              <a:t>participatory</a:t>
            </a:r>
            <a:r>
              <a:rPr lang="da-DK" dirty="0" smtClean="0"/>
              <a:t> media</a:t>
            </a:r>
            <a:br>
              <a:rPr lang="da-DK" dirty="0" smtClean="0"/>
            </a:br>
            <a:endParaRPr lang="da-DK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359436"/>
            <a:ext cx="6602095" cy="4517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7288" y="1443038"/>
            <a:ext cx="6829425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Diskussion i studiegrupper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Kvalificering af praksis?</a:t>
            </a:r>
          </a:p>
          <a:p>
            <a:r>
              <a:rPr lang="da-DK" dirty="0" smtClean="0"/>
              <a:t>Roller og funktioner?</a:t>
            </a:r>
          </a:p>
          <a:p>
            <a:r>
              <a:rPr lang="da-DK" dirty="0" smtClean="0"/>
              <a:t>Fra </a:t>
            </a:r>
            <a:r>
              <a:rPr lang="da-DK" dirty="0" err="1" smtClean="0"/>
              <a:t>praksisviden</a:t>
            </a:r>
            <a:r>
              <a:rPr lang="da-DK" dirty="0" smtClean="0"/>
              <a:t> til </a:t>
            </a:r>
            <a:r>
              <a:rPr lang="da-DK" dirty="0" err="1" smtClean="0"/>
              <a:t>professionsviden</a:t>
            </a:r>
            <a:endParaRPr lang="da-DK" dirty="0" smtClean="0"/>
          </a:p>
          <a:p>
            <a:pPr lvl="1"/>
            <a:r>
              <a:rPr lang="da-DK" dirty="0" smtClean="0"/>
              <a:t>Teoretiske knager jeg kunne tænke mig!</a:t>
            </a:r>
          </a:p>
          <a:p>
            <a:pPr lvl="1"/>
            <a:r>
              <a:rPr lang="da-DK" dirty="0" smtClean="0"/>
              <a:t>Praktiske forløb der skal prøves af?</a:t>
            </a:r>
          </a:p>
          <a:p>
            <a:r>
              <a:rPr lang="da-DK" dirty="0" smtClean="0"/>
              <a:t>Legitimering af forandringstiltag?</a:t>
            </a:r>
          </a:p>
          <a:p>
            <a:r>
              <a:rPr lang="da-DK" dirty="0" smtClean="0"/>
              <a:t>Strategier og muligheder?</a:t>
            </a:r>
          </a:p>
          <a:p>
            <a:endParaRPr lang="da-DK" dirty="0" smtClean="0"/>
          </a:p>
          <a:p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atic.dangerousminds.net/uploads/images/freeeeekkkyy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060848"/>
            <a:ext cx="4429125" cy="2924176"/>
          </a:xfrm>
          <a:prstGeom prst="rect">
            <a:avLst/>
          </a:prstGeom>
          <a:noFill/>
        </p:spPr>
      </p:pic>
      <p:sp>
        <p:nvSpPr>
          <p:cNvPr id="5" name="Tekstboks 4"/>
          <p:cNvSpPr txBox="1"/>
          <p:nvPr/>
        </p:nvSpPr>
        <p:spPr>
          <a:xfrm>
            <a:off x="755576" y="54868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smtClean="0"/>
              <a:t>I FINK U FREEKY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Dannelse? Kultur? Medier? Læring?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 dirty="0" smtClean="0"/>
          </a:p>
          <a:p>
            <a:r>
              <a:rPr lang="da-DK" dirty="0" smtClean="0"/>
              <a:t>Fokus på dannelsesprocessen som en dynamisk, kontekstbetinget, livslang kollektiv og social proces</a:t>
            </a:r>
          </a:p>
          <a:p>
            <a:r>
              <a:rPr lang="da-DK" dirty="0" smtClean="0"/>
              <a:t>Skolens rolle at støtte barnet i </a:t>
            </a:r>
          </a:p>
          <a:p>
            <a:pPr lvl="1"/>
            <a:r>
              <a:rPr lang="da-DK" i="1" dirty="0" smtClean="0"/>
              <a:t>At blive subjekt for ansvarlige handlinger med indsigt i forskellige måder at leve på og forståelse for forskellige livsstiles forudsætninger og konsekvenser (TV på tavlen, 2007)</a:t>
            </a:r>
          </a:p>
        </p:txBody>
      </p:sp>
      <p:pic>
        <p:nvPicPr>
          <p:cNvPr id="5122" name="Picture 2" descr="http://www.dr.dk/publicservicekonference/img/Birgitte_tufte460x3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196752"/>
            <a:ext cx="2941340" cy="11509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Mediepædagogik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da-DK" b="1" dirty="0" smtClean="0"/>
              <a:t>Mediekultur og mediesocialisation</a:t>
            </a:r>
            <a:r>
              <a:rPr lang="da-DK" dirty="0" smtClean="0"/>
              <a:t>: Hvorledes medier indgår i børns og unges hverdagsliv og hvilken betydning de har for deres identitetsdannelse og </a:t>
            </a:r>
            <a:r>
              <a:rPr lang="da-DK" smtClean="0"/>
              <a:t>sociale fællesskaber</a:t>
            </a:r>
            <a:endParaRPr lang="da-DK" dirty="0" smtClean="0"/>
          </a:p>
          <a:p>
            <a:pPr lvl="0"/>
            <a:r>
              <a:rPr lang="da-DK" b="1" dirty="0" smtClean="0"/>
              <a:t>Medieundervisning</a:t>
            </a:r>
            <a:r>
              <a:rPr lang="da-DK" dirty="0" smtClean="0"/>
              <a:t>; hvorledes arbejdet om og med medier udvikles og tilrettelægges som læreproces.</a:t>
            </a:r>
          </a:p>
          <a:p>
            <a:pPr lvl="0"/>
            <a:r>
              <a:rPr lang="da-DK" b="1" dirty="0" smtClean="0"/>
              <a:t>Undervisningsmedier</a:t>
            </a:r>
            <a:r>
              <a:rPr lang="da-DK" dirty="0" smtClean="0"/>
              <a:t>; hvorledes digitale læremidler og digitale læringsplatforme udvikles og håndteres i pædagogisk praksis</a:t>
            </a:r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Identitetsdannelse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da-DK" sz="3800" b="1" dirty="0" smtClean="0"/>
              <a:t>To teoretiske modpoler:</a:t>
            </a:r>
          </a:p>
          <a:p>
            <a:pPr marL="914400" lvl="1" indent="-514350">
              <a:buFont typeface="+mj-lt"/>
              <a:buAutoNum type="arabicPeriod"/>
            </a:pPr>
            <a:r>
              <a:rPr lang="da-DK" dirty="0" smtClean="0"/>
              <a:t>den </a:t>
            </a:r>
            <a:r>
              <a:rPr lang="da-DK" dirty="0" err="1" smtClean="0"/>
              <a:t>psykodynamiske</a:t>
            </a:r>
            <a:r>
              <a:rPr lang="da-DK" dirty="0" smtClean="0"/>
              <a:t> og </a:t>
            </a:r>
          </a:p>
          <a:p>
            <a:pPr marL="914400" lvl="1" indent="-514350">
              <a:buFont typeface="+mj-lt"/>
              <a:buAutoNum type="arabicPeriod"/>
            </a:pPr>
            <a:r>
              <a:rPr lang="da-DK" dirty="0" smtClean="0"/>
              <a:t>den </a:t>
            </a:r>
            <a:r>
              <a:rPr lang="da-DK" dirty="0" err="1" smtClean="0"/>
              <a:t>socialkonstruktionistiske</a:t>
            </a:r>
            <a:r>
              <a:rPr lang="da-DK" dirty="0" smtClean="0"/>
              <a:t>.</a:t>
            </a:r>
          </a:p>
          <a:p>
            <a:pPr marL="514350" indent="-514350">
              <a:buNone/>
            </a:pPr>
            <a:endParaRPr lang="da-DK" dirty="0" smtClean="0"/>
          </a:p>
          <a:p>
            <a:pPr marL="514350" indent="-514350">
              <a:buFont typeface="+mj-lt"/>
              <a:buAutoNum type="arabicPeriod"/>
            </a:pPr>
            <a:r>
              <a:rPr lang="da-DK" dirty="0" smtClean="0"/>
              <a:t>Identitet som </a:t>
            </a:r>
            <a:r>
              <a:rPr lang="da-DK" b="1" i="1" dirty="0" smtClean="0"/>
              <a:t>en forholdsvis fast kerne </a:t>
            </a:r>
            <a:r>
              <a:rPr lang="da-DK" dirty="0" smtClean="0"/>
              <a:t>mennesket selv udvikler i løbet af livet; noget biologisk og indre psykologisk </a:t>
            </a:r>
          </a:p>
          <a:p>
            <a:pPr marL="514350" indent="-514350">
              <a:buFont typeface="+mj-lt"/>
              <a:buAutoNum type="arabicPeriod"/>
            </a:pPr>
            <a:r>
              <a:rPr lang="da-DK" dirty="0" smtClean="0"/>
              <a:t>Identitet som noget </a:t>
            </a:r>
            <a:r>
              <a:rPr lang="da-DK" b="1" i="1" dirty="0" smtClean="0"/>
              <a:t>samfundsmæssigt og socialt konstrueret </a:t>
            </a:r>
            <a:endParaRPr lang="da-DK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Et narrativt perspektiv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Vores identitet er sammensat af de historier vi fortæller om os selv, vores liv, vores forhold til andre mennesker og vores forhold til os selv</a:t>
            </a:r>
          </a:p>
          <a:p>
            <a:r>
              <a:rPr lang="da-DK" b="1" dirty="0" err="1" smtClean="0"/>
              <a:t>Ziehe</a:t>
            </a:r>
            <a:r>
              <a:rPr lang="da-DK" dirty="0" smtClean="0"/>
              <a:t>: medieanvendelsen i det kulturel frirum </a:t>
            </a:r>
          </a:p>
          <a:p>
            <a:r>
              <a:rPr lang="da-DK" dirty="0" smtClean="0"/>
              <a:t>Børns (og voksnes?)medieanvendelse er vævet tæt sammen med ovenstående perspektiv</a:t>
            </a:r>
          </a:p>
          <a:p>
            <a:endParaRPr lang="da-DK" dirty="0"/>
          </a:p>
        </p:txBody>
      </p:sp>
      <p:sp>
        <p:nvSpPr>
          <p:cNvPr id="4" name="Oval billedforklaring 3">
            <a:hlinkClick r:id="rId3"/>
          </p:cNvPr>
          <p:cNvSpPr/>
          <p:nvPr/>
        </p:nvSpPr>
        <p:spPr>
          <a:xfrm>
            <a:off x="3491880" y="2636912"/>
            <a:ext cx="5184576" cy="3888432"/>
          </a:xfrm>
          <a:prstGeom prst="wedgeEllipseCallout">
            <a:avLst>
              <a:gd name="adj1" fmla="val 54753"/>
              <a:gd name="adj2" fmla="val 51434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sz="2800" b="1" dirty="0" smtClean="0">
                <a:solidFill>
                  <a:schemeClr val="tx1"/>
                </a:solidFill>
              </a:rPr>
              <a:t>Mac-brugere er vegetarer </a:t>
            </a:r>
            <a:br>
              <a:rPr lang="da-DK" sz="2800" b="1" dirty="0" smtClean="0">
                <a:solidFill>
                  <a:schemeClr val="tx1"/>
                </a:solidFill>
              </a:rPr>
            </a:br>
            <a:r>
              <a:rPr lang="da-DK" sz="2800" b="1" dirty="0" smtClean="0">
                <a:solidFill>
                  <a:schemeClr val="tx1"/>
                </a:solidFill>
              </a:rPr>
              <a:t>og pc-brugere spiser </a:t>
            </a:r>
            <a:r>
              <a:rPr lang="da-DK" sz="2800" b="1" dirty="0" err="1" smtClean="0">
                <a:solidFill>
                  <a:schemeClr val="tx1"/>
                </a:solidFill>
              </a:rPr>
              <a:t>McDonalds-pomfritter</a:t>
            </a:r>
            <a:r>
              <a:rPr lang="da-DK" sz="2800" b="1" dirty="0" smtClean="0">
                <a:solidFill>
                  <a:schemeClr val="tx1"/>
                </a:solidFill>
              </a:rPr>
              <a:t>!</a:t>
            </a:r>
            <a:endParaRPr lang="da-DK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Hvor ligger jeres faglige fokus?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z="2400" b="1" dirty="0" smtClean="0"/>
              <a:t>Mediepædagogikken som overbegreb for:</a:t>
            </a:r>
          </a:p>
          <a:p>
            <a:r>
              <a:rPr lang="da-DK" sz="2400" i="1" dirty="0" smtClean="0"/>
              <a:t>Mediekultur </a:t>
            </a:r>
            <a:r>
              <a:rPr lang="da-DK" sz="2400" i="1" dirty="0"/>
              <a:t>og mediesocialisation</a:t>
            </a:r>
            <a:r>
              <a:rPr lang="da-DK" sz="2400" dirty="0"/>
              <a:t>; hvorledes medier indgår i børns og unges hverdagsliv, og hvilken betydning de har for deres identitetsdannelse og sociale fællesskaber.</a:t>
            </a:r>
          </a:p>
          <a:p>
            <a:pPr lvl="0"/>
            <a:r>
              <a:rPr lang="da-DK" sz="2400" i="1" dirty="0"/>
              <a:t>Medieundervisning</a:t>
            </a:r>
            <a:r>
              <a:rPr lang="da-DK" sz="2400" dirty="0"/>
              <a:t>; hvorledes arbejdet om og med medier udvikles og tilrettelægges som læreproces. </a:t>
            </a:r>
          </a:p>
          <a:p>
            <a:pPr lvl="0"/>
            <a:r>
              <a:rPr lang="da-DK" sz="2400" i="1" dirty="0"/>
              <a:t>Undervisningsmedier</a:t>
            </a:r>
            <a:r>
              <a:rPr lang="da-DK" sz="2400" dirty="0"/>
              <a:t>; hvorledes digitale læremidler og digitale læringsplatforme udvikles og håndteres i pædagogisk praksis. </a:t>
            </a:r>
          </a:p>
          <a:p>
            <a:endParaRPr lang="da-DK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z="4000" i="1" dirty="0" smtClean="0"/>
              <a:t>Mediekultur og mediesocialisation</a:t>
            </a:r>
            <a:r>
              <a:rPr lang="da-DK" dirty="0" smtClean="0"/>
              <a:t/>
            </a:r>
            <a:br>
              <a:rPr lang="da-DK" dirty="0" smtClean="0"/>
            </a:b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sz="2400" dirty="0" smtClean="0"/>
              <a:t>Kan skolen matche medieudviklingen og elevernes tilsvarende </a:t>
            </a:r>
            <a:r>
              <a:rPr lang="da-DK" sz="2400" dirty="0" err="1" smtClean="0"/>
              <a:t>multimediale</a:t>
            </a:r>
            <a:r>
              <a:rPr lang="da-DK" sz="2400" dirty="0" smtClean="0"/>
              <a:t> udvikling?</a:t>
            </a:r>
          </a:p>
          <a:p>
            <a:r>
              <a:rPr lang="da-DK" sz="2400" dirty="0"/>
              <a:t>Hvordan styrker vi skolens </a:t>
            </a:r>
            <a:r>
              <a:rPr lang="da-DK" sz="2400" dirty="0" smtClean="0"/>
              <a:t>læringsmiljø så </a:t>
            </a:r>
            <a:r>
              <a:rPr lang="da-DK" sz="2400" dirty="0"/>
              <a:t>vi kan gå fra at servicere 'industrisamfundets' brugere og i stedet rette fokus mod 'oplevelses- og </a:t>
            </a:r>
            <a:r>
              <a:rPr lang="da-DK" sz="2400" dirty="0" err="1"/>
              <a:t>videnssamfundets</a:t>
            </a:r>
            <a:r>
              <a:rPr lang="da-DK" sz="2400" dirty="0"/>
              <a:t>' brugere (</a:t>
            </a:r>
            <a:r>
              <a:rPr lang="da-DK" sz="2400" dirty="0" err="1"/>
              <a:t>tweenies</a:t>
            </a:r>
            <a:r>
              <a:rPr lang="da-DK" sz="2400" dirty="0"/>
              <a:t>, </a:t>
            </a:r>
            <a:r>
              <a:rPr lang="da-DK" sz="2400" dirty="0" err="1"/>
              <a:t>remixere</a:t>
            </a:r>
            <a:r>
              <a:rPr lang="da-DK" sz="2400" dirty="0" smtClean="0"/>
              <a:t>)?</a:t>
            </a:r>
          </a:p>
          <a:p>
            <a:r>
              <a:rPr lang="da-DK" sz="2400" dirty="0" smtClean="0"/>
              <a:t>Mediekultur, skolekultur, </a:t>
            </a:r>
            <a:r>
              <a:rPr lang="da-DK" sz="2400" dirty="0" err="1" smtClean="0"/>
              <a:t>medialisering</a:t>
            </a:r>
            <a:r>
              <a:rPr lang="da-DK" sz="2400" dirty="0" smtClean="0"/>
              <a:t> og muligheder?</a:t>
            </a:r>
            <a:endParaRPr lang="da-DK" dirty="0" smtClean="0"/>
          </a:p>
          <a:p>
            <a:r>
              <a:rPr lang="da-DK" sz="2400" dirty="0" smtClean="0"/>
              <a:t>Hvordan kommer vi ”op ad stigen”?</a:t>
            </a:r>
          </a:p>
          <a:p>
            <a:r>
              <a:rPr lang="da-DK" sz="2400" dirty="0" smtClean="0"/>
              <a:t>Rum, roller og relationer</a:t>
            </a:r>
            <a:endParaRPr lang="da-DK" sz="2400" dirty="0"/>
          </a:p>
        </p:txBody>
      </p:sp>
      <p:sp>
        <p:nvSpPr>
          <p:cNvPr id="4" name="Eksplosion 1 3"/>
          <p:cNvSpPr/>
          <p:nvPr/>
        </p:nvSpPr>
        <p:spPr bwMode="auto">
          <a:xfrm rot="20559972">
            <a:off x="5255662" y="4101297"/>
            <a:ext cx="4464496" cy="2852936"/>
          </a:xfrm>
          <a:prstGeom prst="irregularSeal1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Samfunds- og kulturperspektiv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i="1" dirty="0" smtClean="0"/>
              <a:t>Medieundervisning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a-DK" sz="2400" dirty="0" smtClean="0"/>
              <a:t>Udvikling af 'kritisk </a:t>
            </a:r>
            <a:r>
              <a:rPr lang="da-DK" sz="2400" dirty="0" err="1" smtClean="0"/>
              <a:t>literacy</a:t>
            </a:r>
            <a:r>
              <a:rPr lang="da-DK" sz="2400" dirty="0" smtClean="0"/>
              <a:t>’</a:t>
            </a:r>
          </a:p>
          <a:p>
            <a:r>
              <a:rPr lang="da-DK" sz="2400" dirty="0" smtClean="0"/>
              <a:t>Vejledningsfunktioner i relation til mediepædagogik</a:t>
            </a:r>
          </a:p>
          <a:p>
            <a:r>
              <a:rPr lang="da-DK" sz="2400" dirty="0"/>
              <a:t>Hvordan kan skolen være med til at støtte, at børn udvikler sig til kompetente og kritiske mediebrugere? </a:t>
            </a:r>
            <a:endParaRPr lang="da-DK" sz="2400" dirty="0" smtClean="0"/>
          </a:p>
          <a:p>
            <a:r>
              <a:rPr lang="da-DK" sz="2400" dirty="0" smtClean="0"/>
              <a:t>Medieplaner, hvordan og hvorfor?</a:t>
            </a:r>
          </a:p>
          <a:p>
            <a:r>
              <a:rPr lang="da-DK" sz="2400" dirty="0" smtClean="0"/>
              <a:t>Hvordan skabe fælles fodslag </a:t>
            </a:r>
            <a:r>
              <a:rPr lang="da-DK" sz="2400" dirty="0" err="1" smtClean="0"/>
              <a:t>ift</a:t>
            </a:r>
            <a:r>
              <a:rPr lang="da-DK" sz="2400" dirty="0" smtClean="0"/>
              <a:t> at </a:t>
            </a:r>
            <a:r>
              <a:rPr lang="da-DK" sz="2400" dirty="0"/>
              <a:t>udvikle elever til mere kompetente og kritiske brugere af medier</a:t>
            </a:r>
            <a:r>
              <a:rPr lang="da-DK" sz="2400" dirty="0" smtClean="0"/>
              <a:t>?</a:t>
            </a:r>
          </a:p>
          <a:p>
            <a:r>
              <a:rPr lang="da-DK" sz="2400" dirty="0" smtClean="0"/>
              <a:t>Medieproduktion: spil, SNS, m.m. Skal/skal ikke?</a:t>
            </a:r>
          </a:p>
          <a:p>
            <a:r>
              <a:rPr lang="da-DK" sz="2400" dirty="0" smtClean="0"/>
              <a:t>Medier og læringsstile</a:t>
            </a:r>
          </a:p>
          <a:p>
            <a:r>
              <a:rPr lang="da-DK" sz="2400" dirty="0" smtClean="0"/>
              <a:t>Vejledning </a:t>
            </a:r>
            <a:r>
              <a:rPr lang="da-DK" sz="2400" dirty="0" err="1" smtClean="0"/>
              <a:t>ift</a:t>
            </a:r>
            <a:r>
              <a:rPr lang="da-DK" sz="2400" dirty="0" smtClean="0"/>
              <a:t> mediers </a:t>
            </a:r>
            <a:r>
              <a:rPr lang="da-DK" sz="2400" dirty="0"/>
              <a:t>mange </a:t>
            </a:r>
            <a:r>
              <a:rPr lang="da-DK" sz="2400" dirty="0" smtClean="0"/>
              <a:t>muligheder?</a:t>
            </a:r>
          </a:p>
          <a:p>
            <a:r>
              <a:rPr lang="da-DK" sz="2400" dirty="0" smtClean="0"/>
              <a:t>Medier og informationskompetence?</a:t>
            </a:r>
            <a:r>
              <a:rPr lang="da-DK" sz="2400" dirty="0"/>
              <a:t/>
            </a:r>
            <a:br>
              <a:rPr lang="da-DK" sz="2400" dirty="0"/>
            </a:br>
            <a:r>
              <a:rPr lang="da-DK" sz="2400" dirty="0"/>
              <a:t/>
            </a:r>
            <a:br>
              <a:rPr lang="da-DK" sz="2400" dirty="0"/>
            </a:br>
            <a:r>
              <a:rPr lang="da-DK" sz="2400" dirty="0"/>
              <a:t> </a:t>
            </a:r>
            <a:br>
              <a:rPr lang="da-DK" sz="2400" dirty="0"/>
            </a:br>
            <a:endParaRPr lang="da-DK" sz="2400" dirty="0"/>
          </a:p>
        </p:txBody>
      </p:sp>
      <p:sp>
        <p:nvSpPr>
          <p:cNvPr id="4" name="Eksplosion 1 3"/>
          <p:cNvSpPr/>
          <p:nvPr/>
        </p:nvSpPr>
        <p:spPr bwMode="auto">
          <a:xfrm rot="20559972">
            <a:off x="5277739" y="3840204"/>
            <a:ext cx="4102456" cy="2462576"/>
          </a:xfrm>
          <a:prstGeom prst="irregularSeal1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Didaktik,</a:t>
            </a:r>
            <a:r>
              <a:rPr kumimoji="0" lang="da-DK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vejledning og design</a:t>
            </a:r>
            <a:endParaRPr kumimoji="0" lang="da-DK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696</Words>
  <Application>Microsoft Office PowerPoint</Application>
  <PresentationFormat>Skærmshow (4:3)</PresentationFormat>
  <Paragraphs>95</Paragraphs>
  <Slides>16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16</vt:i4>
      </vt:variant>
    </vt:vector>
  </HeadingPairs>
  <TitlesOfParts>
    <vt:vector size="17" baseType="lpstr">
      <vt:lpstr>Kontortema</vt:lpstr>
      <vt:lpstr>Formel og uformel læring eller Mediers betydning for identitetsdannelsen, som socialiseringsfaktor og for kulturel betydningsdannelse </vt:lpstr>
      <vt:lpstr>Dias nummer 2</vt:lpstr>
      <vt:lpstr>Dannelse? Kultur? Medier? Læring?</vt:lpstr>
      <vt:lpstr>Mediepædagogik</vt:lpstr>
      <vt:lpstr>Identitetsdannelse</vt:lpstr>
      <vt:lpstr>Et narrativt perspektiv</vt:lpstr>
      <vt:lpstr>Hvor ligger jeres faglige fokus?</vt:lpstr>
      <vt:lpstr>Mediekultur og mediesocialisation </vt:lpstr>
      <vt:lpstr>Medieundervisning</vt:lpstr>
      <vt:lpstr>Undervisningsmedier</vt:lpstr>
      <vt:lpstr>Kompetente eller sårbare elever?</vt:lpstr>
      <vt:lpstr>Panik eller god anderledeshed?</vt:lpstr>
      <vt:lpstr>Produsers</vt:lpstr>
      <vt:lpstr>Dimensions of participatory media </vt:lpstr>
      <vt:lpstr>Dias nummer 15</vt:lpstr>
      <vt:lpstr>Diskussion i studiegrupper</vt:lpstr>
    </vt:vector>
  </TitlesOfParts>
  <Company>Faculty of Health, Institute of Odontology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Steen</dc:creator>
  <cp:lastModifiedBy>Steen</cp:lastModifiedBy>
  <cp:revision>16</cp:revision>
  <dcterms:created xsi:type="dcterms:W3CDTF">2012-08-26T09:31:46Z</dcterms:created>
  <dcterms:modified xsi:type="dcterms:W3CDTF">2012-08-29T13:51:13Z</dcterms:modified>
</cp:coreProperties>
</file>